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Old Standard TT"/>
      <p:regular r:id="rId17"/>
      <p:bold r:id="rId18"/>
      <p: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OldStandardTT-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OldStandardTT-italic.fntdata"/><Relationship Id="rId6" Type="http://schemas.openxmlformats.org/officeDocument/2006/relationships/slide" Target="slides/slide1.xml"/><Relationship Id="rId18" Type="http://schemas.openxmlformats.org/officeDocument/2006/relationships/font" Target="fonts/OldStandardTT-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6f90357f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6f90357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f35cfd80a7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f35cfd80a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c6f90357f_0_4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c6f90357f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c6f90357f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c6f90357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6f90357f_0_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6f90357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c6f90357f_0_1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c6f90357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c6f90357f_0_1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c6f90357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6f90357f_0_2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6f90357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c6f90357f_0_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c6f90357f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c6f90357f_0_3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c6f90357f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f35cfd80a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f35cfd80a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1600"/>
              </a:spcBef>
              <a:spcAft>
                <a:spcPts val="0"/>
              </a:spcAft>
              <a:buClr>
                <a:schemeClr val="accent1"/>
              </a:buClr>
              <a:buSzPts val="1400"/>
              <a:buChar char="○"/>
              <a:defRPr>
                <a:solidFill>
                  <a:schemeClr val="accent1"/>
                </a:solidFill>
              </a:defRPr>
            </a:lvl2pPr>
            <a:lvl3pPr indent="-317500" lvl="2" marL="1371600">
              <a:spcBef>
                <a:spcPts val="1600"/>
              </a:spcBef>
              <a:spcAft>
                <a:spcPts val="0"/>
              </a:spcAft>
              <a:buClr>
                <a:schemeClr val="accent1"/>
              </a:buClr>
              <a:buSzPts val="1400"/>
              <a:buChar char="■"/>
              <a:defRPr>
                <a:solidFill>
                  <a:schemeClr val="accent1"/>
                </a:solidFill>
              </a:defRPr>
            </a:lvl3pPr>
            <a:lvl4pPr indent="-317500" lvl="3" marL="1828800">
              <a:spcBef>
                <a:spcPts val="1600"/>
              </a:spcBef>
              <a:spcAft>
                <a:spcPts val="0"/>
              </a:spcAft>
              <a:buClr>
                <a:schemeClr val="accent1"/>
              </a:buClr>
              <a:buSzPts val="1400"/>
              <a:buChar char="●"/>
              <a:defRPr>
                <a:solidFill>
                  <a:schemeClr val="accent1"/>
                </a:solidFill>
              </a:defRPr>
            </a:lvl4pPr>
            <a:lvl5pPr indent="-317500" lvl="4" marL="2286000">
              <a:spcBef>
                <a:spcPts val="1600"/>
              </a:spcBef>
              <a:spcAft>
                <a:spcPts val="0"/>
              </a:spcAft>
              <a:buClr>
                <a:schemeClr val="accent1"/>
              </a:buClr>
              <a:buSzPts val="1400"/>
              <a:buChar char="○"/>
              <a:defRPr>
                <a:solidFill>
                  <a:schemeClr val="accent1"/>
                </a:solidFill>
              </a:defRPr>
            </a:lvl5pPr>
            <a:lvl6pPr indent="-317500" lvl="5" marL="2743200">
              <a:spcBef>
                <a:spcPts val="1600"/>
              </a:spcBef>
              <a:spcAft>
                <a:spcPts val="0"/>
              </a:spcAft>
              <a:buClr>
                <a:schemeClr val="accent1"/>
              </a:buClr>
              <a:buSzPts val="1400"/>
              <a:buChar char="■"/>
              <a:defRPr>
                <a:solidFill>
                  <a:schemeClr val="accent1"/>
                </a:solidFill>
              </a:defRPr>
            </a:lvl6pPr>
            <a:lvl7pPr indent="-317500" lvl="6" marL="3200400">
              <a:spcBef>
                <a:spcPts val="1600"/>
              </a:spcBef>
              <a:spcAft>
                <a:spcPts val="0"/>
              </a:spcAft>
              <a:buClr>
                <a:schemeClr val="accent1"/>
              </a:buClr>
              <a:buSzPts val="1400"/>
              <a:buChar char="●"/>
              <a:defRPr>
                <a:solidFill>
                  <a:schemeClr val="accent1"/>
                </a:solidFill>
              </a:defRPr>
            </a:lvl7pPr>
            <a:lvl8pPr indent="-317500" lvl="7" marL="3657600">
              <a:spcBef>
                <a:spcPts val="1600"/>
              </a:spcBef>
              <a:spcAft>
                <a:spcPts val="0"/>
              </a:spcAft>
              <a:buClr>
                <a:schemeClr val="accent1"/>
              </a:buClr>
              <a:buSzPts val="1400"/>
              <a:buChar char="○"/>
              <a:defRPr>
                <a:solidFill>
                  <a:schemeClr val="accent1"/>
                </a:solidFill>
              </a:defRPr>
            </a:lvl8pPr>
            <a:lvl9pPr indent="-317500" lvl="8" marL="4114800">
              <a:spcBef>
                <a:spcPts val="1600"/>
              </a:spcBef>
              <a:spcAft>
                <a:spcPts val="160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mailto:swhitley@ocsredskins.com" TargetMode="External"/><Relationship Id="rId4" Type="http://schemas.openxmlformats.org/officeDocument/2006/relationships/hyperlink" Target="mailto:lmiller@ocsredskins.com" TargetMode="External"/><Relationship Id="rId9" Type="http://schemas.openxmlformats.org/officeDocument/2006/relationships/hyperlink" Target="mailto:hchapman@ocsredskins.com" TargetMode="External"/><Relationship Id="rId5" Type="http://schemas.openxmlformats.org/officeDocument/2006/relationships/hyperlink" Target="mailto:tshort@ocsredskins.com" TargetMode="External"/><Relationship Id="rId6" Type="http://schemas.openxmlformats.org/officeDocument/2006/relationships/hyperlink" Target="mailto:rminor@ocsredskins.com" TargetMode="External"/><Relationship Id="rId7" Type="http://schemas.openxmlformats.org/officeDocument/2006/relationships/hyperlink" Target="mailto:dhickman@ocsredskins.com" TargetMode="External"/><Relationship Id="rId8" Type="http://schemas.openxmlformats.org/officeDocument/2006/relationships/hyperlink" Target="mailto:lchampion@ocsredskin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hyperlink" Target="https://casetext.com/www.alsde.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hyperlink" Target="https://aplsws1.apls.state.al.us/aplsnew/web/homewor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Special Education Parent Training/Resources</a:t>
            </a:r>
            <a:endParaRPr/>
          </a:p>
        </p:txBody>
      </p:sp>
      <p:sp>
        <p:nvSpPr>
          <p:cNvPr id="60" name="Google Shape;60;p13"/>
          <p:cNvSpPr txBox="1"/>
          <p:nvPr>
            <p:ph idx="1" type="subTitle"/>
          </p:nvPr>
        </p:nvSpPr>
        <p:spPr>
          <a:xfrm>
            <a:off x="512700" y="3840639"/>
            <a:ext cx="8118600" cy="78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Oneonta City Schools</a:t>
            </a:r>
            <a:endParaRPr/>
          </a:p>
          <a:p>
            <a:pPr indent="0" lvl="0" marL="0" rtl="0" algn="l">
              <a:spcBef>
                <a:spcPts val="0"/>
              </a:spcBef>
              <a:spcAft>
                <a:spcPts val="0"/>
              </a:spcAft>
              <a:buNone/>
            </a:pPr>
            <a:r>
              <a:rPr lang="en"/>
              <a:t>Amanda Phelps, Special Education coordinator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can I be involved with my child’s learning and school?</a:t>
            </a:r>
            <a:endParaRPr/>
          </a:p>
        </p:txBody>
      </p:sp>
      <p:sp>
        <p:nvSpPr>
          <p:cNvPr id="116" name="Google Shape;116;p22"/>
          <p:cNvSpPr txBox="1"/>
          <p:nvPr>
            <p:ph idx="1" type="body"/>
          </p:nvPr>
        </p:nvSpPr>
        <p:spPr>
          <a:xfrm>
            <a:off x="414400" y="1706375"/>
            <a:ext cx="3897300" cy="286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COVID has given us even more restrictions on ways to be involved at school but don’t worry, we are here to help you feel included!</a:t>
            </a:r>
            <a:endParaRPr/>
          </a:p>
          <a:p>
            <a:pPr indent="0" lvl="0" marL="0" rtl="0" algn="l">
              <a:spcBef>
                <a:spcPts val="1600"/>
              </a:spcBef>
              <a:spcAft>
                <a:spcPts val="1600"/>
              </a:spcAft>
              <a:buNone/>
            </a:pPr>
            <a:r>
              <a:t/>
            </a:r>
            <a:endParaRPr/>
          </a:p>
        </p:txBody>
      </p:sp>
      <p:sp>
        <p:nvSpPr>
          <p:cNvPr id="117" name="Google Shape;117;p22"/>
          <p:cNvSpPr txBox="1"/>
          <p:nvPr>
            <p:ph idx="2" type="body"/>
          </p:nvPr>
        </p:nvSpPr>
        <p:spPr>
          <a:xfrm>
            <a:off x="4777850" y="1706275"/>
            <a:ext cx="4054500" cy="286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Attend IEP meetings</a:t>
            </a:r>
            <a:endParaRPr/>
          </a:p>
          <a:p>
            <a:pPr indent="0" lvl="0" marL="0" rtl="0" algn="l">
              <a:spcBef>
                <a:spcPts val="1600"/>
              </a:spcBef>
              <a:spcAft>
                <a:spcPts val="0"/>
              </a:spcAft>
              <a:buNone/>
            </a:pPr>
            <a:r>
              <a:rPr lang="en"/>
              <a:t>Hold phone/teacher conferences as needed</a:t>
            </a:r>
            <a:endParaRPr/>
          </a:p>
          <a:p>
            <a:pPr indent="0" lvl="0" marL="0" rtl="0" algn="l">
              <a:spcBef>
                <a:spcPts val="1600"/>
              </a:spcBef>
              <a:spcAft>
                <a:spcPts val="0"/>
              </a:spcAft>
              <a:buNone/>
            </a:pPr>
            <a:r>
              <a:rPr lang="en"/>
              <a:t>Use email to stay in contact with your child’s teacher</a:t>
            </a:r>
            <a:endParaRPr/>
          </a:p>
          <a:p>
            <a:pPr indent="0" lvl="0" marL="0" rtl="0" algn="l">
              <a:spcBef>
                <a:spcPts val="1600"/>
              </a:spcBef>
              <a:spcAft>
                <a:spcPts val="0"/>
              </a:spcAft>
              <a:buNone/>
            </a:pPr>
            <a:r>
              <a:rPr lang="en"/>
              <a:t>Stay updated through Power School on grades and attendance</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3"/>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School Contacts:</a:t>
            </a:r>
            <a:endParaRPr/>
          </a:p>
        </p:txBody>
      </p:sp>
      <p:sp>
        <p:nvSpPr>
          <p:cNvPr id="123" name="Google Shape;123;p23"/>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Amanda Phelps, Special Education Coordinator: aphelps@ocsredskins.com</a:t>
            </a:r>
            <a:endParaRPr/>
          </a:p>
          <a:p>
            <a:pPr indent="0" lvl="0" marL="0" rtl="0" algn="l">
              <a:spcBef>
                <a:spcPts val="1600"/>
              </a:spcBef>
              <a:spcAft>
                <a:spcPts val="0"/>
              </a:spcAft>
              <a:buNone/>
            </a:pPr>
            <a:r>
              <a:rPr lang="en"/>
              <a:t>Sarah Whitley, Speech </a:t>
            </a:r>
            <a:r>
              <a:rPr lang="en"/>
              <a:t>Language</a:t>
            </a:r>
            <a:r>
              <a:rPr lang="en"/>
              <a:t> Pathologist: </a:t>
            </a:r>
            <a:r>
              <a:rPr lang="en" u="sng">
                <a:solidFill>
                  <a:schemeClr val="hlink"/>
                </a:solidFill>
                <a:hlinkClick r:id="rId3"/>
              </a:rPr>
              <a:t>swhitley@ocsredskins.com</a:t>
            </a:r>
            <a:endParaRPr/>
          </a:p>
          <a:p>
            <a:pPr indent="0" lvl="0" marL="0" rtl="0" algn="l">
              <a:spcBef>
                <a:spcPts val="1600"/>
              </a:spcBef>
              <a:spcAft>
                <a:spcPts val="0"/>
              </a:spcAft>
              <a:buNone/>
            </a:pPr>
            <a:r>
              <a:rPr lang="en"/>
              <a:t>Liz Miller, OES Special ED, </a:t>
            </a:r>
            <a:r>
              <a:rPr lang="en" u="sng">
                <a:solidFill>
                  <a:schemeClr val="hlink"/>
                </a:solidFill>
                <a:hlinkClick r:id="rId4"/>
              </a:rPr>
              <a:t>lmiller@ocsredskins.com</a:t>
            </a:r>
            <a:endParaRPr/>
          </a:p>
          <a:p>
            <a:pPr indent="0" lvl="0" marL="0" rtl="0" algn="l">
              <a:spcBef>
                <a:spcPts val="1600"/>
              </a:spcBef>
              <a:spcAft>
                <a:spcPts val="0"/>
              </a:spcAft>
              <a:buNone/>
            </a:pPr>
            <a:r>
              <a:rPr lang="en"/>
              <a:t>Tonya Short, OMS Special ED: </a:t>
            </a:r>
            <a:r>
              <a:rPr lang="en" u="sng">
                <a:solidFill>
                  <a:schemeClr val="hlink"/>
                </a:solidFill>
                <a:hlinkClick r:id="rId5"/>
              </a:rPr>
              <a:t>tshort@ocsredskins.com</a:t>
            </a:r>
            <a:endParaRPr/>
          </a:p>
          <a:p>
            <a:pPr indent="0" lvl="0" marL="0" rtl="0" algn="l">
              <a:spcBef>
                <a:spcPts val="1600"/>
              </a:spcBef>
              <a:spcAft>
                <a:spcPts val="0"/>
              </a:spcAft>
              <a:buNone/>
            </a:pPr>
            <a:r>
              <a:rPr lang="en"/>
              <a:t>Robin Stover, OES/OMS Special ED: </a:t>
            </a:r>
            <a:r>
              <a:rPr lang="en" u="sng">
                <a:solidFill>
                  <a:schemeClr val="hlink"/>
                </a:solidFill>
                <a:hlinkClick r:id="rId6"/>
              </a:rPr>
              <a:t>rminor@ocsredskins.com</a:t>
            </a:r>
            <a:endParaRPr/>
          </a:p>
          <a:p>
            <a:pPr indent="0" lvl="0" marL="0" rtl="0" algn="l">
              <a:spcBef>
                <a:spcPts val="1600"/>
              </a:spcBef>
              <a:spcAft>
                <a:spcPts val="0"/>
              </a:spcAft>
              <a:buNone/>
            </a:pPr>
            <a:r>
              <a:rPr lang="en"/>
              <a:t>Disa Hickman, OES/OMS Special ED, </a:t>
            </a:r>
            <a:r>
              <a:rPr lang="en" u="sng">
                <a:solidFill>
                  <a:schemeClr val="hlink"/>
                </a:solidFill>
                <a:hlinkClick r:id="rId7"/>
              </a:rPr>
              <a:t>dhickman@ocsredskins.com</a:t>
            </a:r>
            <a:endParaRPr/>
          </a:p>
          <a:p>
            <a:pPr indent="0" lvl="0" marL="0" rtl="0" algn="l">
              <a:spcBef>
                <a:spcPts val="1600"/>
              </a:spcBef>
              <a:spcAft>
                <a:spcPts val="0"/>
              </a:spcAft>
              <a:buNone/>
            </a:pPr>
            <a:r>
              <a:rPr lang="en"/>
              <a:t>Lauren Champion, OES Special ED: </a:t>
            </a:r>
            <a:r>
              <a:rPr lang="en" u="sng">
                <a:solidFill>
                  <a:schemeClr val="hlink"/>
                </a:solidFill>
                <a:hlinkClick r:id="rId8"/>
              </a:rPr>
              <a:t>lchampion@ocsredskins.com</a:t>
            </a:r>
            <a:endParaRPr/>
          </a:p>
          <a:p>
            <a:pPr indent="0" lvl="0" marL="0" rtl="0" algn="l">
              <a:spcBef>
                <a:spcPts val="1600"/>
              </a:spcBef>
              <a:spcAft>
                <a:spcPts val="1600"/>
              </a:spcAft>
              <a:buNone/>
            </a:pPr>
            <a:r>
              <a:rPr lang="en"/>
              <a:t>Hannah Chapman, OHS Special ED: </a:t>
            </a:r>
            <a:r>
              <a:rPr lang="en" u="sng">
                <a:solidFill>
                  <a:schemeClr val="hlink"/>
                </a:solidFill>
                <a:hlinkClick r:id="rId9"/>
              </a:rPr>
              <a:t>hchapman@ocsredskins.com</a:t>
            </a:r>
            <a:r>
              <a:rPr lang="en"/>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404150" y="526350"/>
            <a:ext cx="4550400" cy="2045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4300"/>
              <a:t>Special Education Parent Rights</a:t>
            </a:r>
            <a:endParaRPr sz="4300"/>
          </a:p>
          <a:p>
            <a:pPr indent="0" lvl="0" marL="0" rtl="0" algn="l">
              <a:spcBef>
                <a:spcPts val="0"/>
              </a:spcBef>
              <a:spcAft>
                <a:spcPts val="0"/>
              </a:spcAft>
              <a:buNone/>
            </a:pPr>
            <a:r>
              <a:t/>
            </a:r>
            <a:endParaRPr/>
          </a:p>
        </p:txBody>
      </p:sp>
      <p:sp>
        <p:nvSpPr>
          <p:cNvPr id="66" name="Google Shape;66;p14"/>
          <p:cNvSpPr txBox="1"/>
          <p:nvPr/>
        </p:nvSpPr>
        <p:spPr>
          <a:xfrm>
            <a:off x="554750" y="1912975"/>
            <a:ext cx="8043900" cy="143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350">
                <a:solidFill>
                  <a:srgbClr val="212529"/>
                </a:solidFill>
                <a:highlight>
                  <a:srgbClr val="FAFAFA"/>
                </a:highlight>
                <a:latin typeface="Times New Roman"/>
                <a:ea typeface="Times New Roman"/>
                <a:cs typeface="Times New Roman"/>
                <a:sym typeface="Times New Roman"/>
              </a:rPr>
              <a:t> A current copy of the Special Education Rights is on the SDE's Web site at </a:t>
            </a:r>
            <a:r>
              <a:rPr lang="en" sz="1350">
                <a:solidFill>
                  <a:srgbClr val="005AAA"/>
                </a:solidFill>
                <a:highlight>
                  <a:srgbClr val="FAFAFA"/>
                </a:highlight>
                <a:uFill>
                  <a:noFill/>
                </a:uFill>
                <a:latin typeface="Times New Roman"/>
                <a:ea typeface="Times New Roman"/>
                <a:cs typeface="Times New Roman"/>
                <a:sym typeface="Times New Roman"/>
                <a:hlinkClick r:id="rId3">
                  <a:extLst>
                    <a:ext uri="{A12FA001-AC4F-418D-AE19-62706E023703}">
                      <ahyp:hlinkClr val="tx"/>
                    </a:ext>
                  </a:extLst>
                </a:hlinkClick>
              </a:rPr>
              <a:t>www.alsde.edu.</a:t>
            </a:r>
            <a:r>
              <a:rPr lang="en" sz="1350">
                <a:solidFill>
                  <a:srgbClr val="212529"/>
                </a:solidFill>
                <a:highlight>
                  <a:srgbClr val="FAFAFA"/>
                </a:highlight>
                <a:latin typeface="Times New Roman"/>
                <a:ea typeface="Times New Roman"/>
                <a:cs typeface="Times New Roman"/>
                <a:sym typeface="Times New Roman"/>
              </a:rPr>
              <a:t> A Physical copy l must be provided to parent(s) once per school year as required below. A copy of the Special Education Rights under IDEA must be given to the parents only one time per school year, except that a copy must also be given to the parents:(a) Upon initial referral or parental request for an initial evaluation,(b) Upon receipt of the first State complaint under these rules and upon receipt of the first due process hearing request in a school year,(c) In accordance with the discipline procedures in these rules, and(d) Upon request by the parent.</a:t>
            </a:r>
            <a:endParaRPr>
              <a:latin typeface="Old Standard TT"/>
              <a:ea typeface="Old Standard TT"/>
              <a:cs typeface="Old Standard TT"/>
              <a:sym typeface="Old Standard TT"/>
            </a:endParaRPr>
          </a:p>
        </p:txBody>
      </p:sp>
      <p:sp>
        <p:nvSpPr>
          <p:cNvPr id="67" name="Google Shape;67;p14"/>
          <p:cNvSpPr txBox="1"/>
          <p:nvPr/>
        </p:nvSpPr>
        <p:spPr>
          <a:xfrm>
            <a:off x="430425" y="3806800"/>
            <a:ext cx="40650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Old Standard TT"/>
                <a:ea typeface="Old Standard TT"/>
                <a:cs typeface="Old Standard TT"/>
                <a:sym typeface="Old Standard TT"/>
              </a:rPr>
              <a:t>If at anytime you have questions about your parents right please contact your child’s special </a:t>
            </a:r>
            <a:r>
              <a:rPr lang="en">
                <a:latin typeface="Old Standard TT"/>
                <a:ea typeface="Old Standard TT"/>
                <a:cs typeface="Old Standard TT"/>
                <a:sym typeface="Old Standard TT"/>
              </a:rPr>
              <a:t>education</a:t>
            </a:r>
            <a:r>
              <a:rPr lang="en">
                <a:latin typeface="Old Standard TT"/>
                <a:ea typeface="Old Standard TT"/>
                <a:cs typeface="Old Standard TT"/>
                <a:sym typeface="Old Standard TT"/>
              </a:rPr>
              <a:t> teacher or Mrs. Phelps at 205-536-7756.</a:t>
            </a:r>
            <a:endParaRPr>
              <a:latin typeface="Old Standard TT"/>
              <a:ea typeface="Old Standard TT"/>
              <a:cs typeface="Old Standard TT"/>
              <a:sym typeface="Old Standard T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Homework</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265500" y="1382350"/>
            <a:ext cx="4045200" cy="1333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Resources</a:t>
            </a:r>
            <a:endParaRPr/>
          </a:p>
        </p:txBody>
      </p:sp>
      <p:sp>
        <p:nvSpPr>
          <p:cNvPr id="78" name="Google Shape;78;p16"/>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For more resources like those listed here please contact your child’s teacher. </a:t>
            </a:r>
            <a:endParaRPr/>
          </a:p>
        </p:txBody>
      </p:sp>
      <p:sp>
        <p:nvSpPr>
          <p:cNvPr id="79" name="Google Shape;79;p16"/>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Char char="●"/>
            </a:pPr>
            <a:r>
              <a:rPr lang="en"/>
              <a:t>HomeworkAlabama is a great resource for parents needing help with their child’s homework. This can be accessed at the following site and is free of charge. </a:t>
            </a:r>
            <a:r>
              <a:rPr lang="en" u="sng">
                <a:solidFill>
                  <a:schemeClr val="hlink"/>
                </a:solidFill>
                <a:hlinkClick r:id="rId3"/>
              </a:rPr>
              <a:t>https://aplsws1.apls.state.al.us/aplsnew/web/homework/</a:t>
            </a:r>
            <a:endParaRPr/>
          </a:p>
          <a:p>
            <a:pPr indent="-342900" lvl="0" marL="457200" rtl="0" algn="l">
              <a:spcBef>
                <a:spcPts val="1600"/>
              </a:spcBef>
              <a:spcAft>
                <a:spcPts val="1600"/>
              </a:spcAft>
              <a:buSzPts val="1800"/>
              <a:buChar char="●"/>
            </a:pPr>
            <a:r>
              <a:rPr lang="en"/>
              <a:t>Khan Academy is another great online resource for parents to assist their child. https://www.khanacademy.org/</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Local Resources</a:t>
            </a:r>
            <a:endParaRPr/>
          </a:p>
        </p:txBody>
      </p:sp>
      <p:sp>
        <p:nvSpPr>
          <p:cNvPr id="85" name="Google Shape;85;p17"/>
          <p:cNvSpPr txBox="1"/>
          <p:nvPr>
            <p:ph idx="1" type="body"/>
          </p:nvPr>
        </p:nvSpPr>
        <p:spPr>
          <a:xfrm>
            <a:off x="311700" y="1171675"/>
            <a:ext cx="3999900" cy="3397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AutoNum type="arabicPeriod"/>
            </a:pPr>
            <a:r>
              <a:rPr lang="en" sz="1600"/>
              <a:t>Our </a:t>
            </a:r>
            <a:r>
              <a:rPr lang="en" sz="1600"/>
              <a:t>public</a:t>
            </a:r>
            <a:r>
              <a:rPr lang="en" sz="1600"/>
              <a:t> library in Oneonta is a great resource for students and parents. It offers free </a:t>
            </a:r>
            <a:r>
              <a:rPr lang="en" sz="1600"/>
              <a:t>internet</a:t>
            </a:r>
            <a:r>
              <a:rPr lang="en" sz="1600"/>
              <a:t> and membership is free. </a:t>
            </a:r>
            <a:endParaRPr sz="1600"/>
          </a:p>
          <a:p>
            <a:pPr indent="-330200" lvl="0" marL="457200" rtl="0" algn="l">
              <a:spcBef>
                <a:spcPts val="1600"/>
              </a:spcBef>
              <a:spcAft>
                <a:spcPts val="0"/>
              </a:spcAft>
              <a:buSzPts val="1600"/>
              <a:buAutoNum type="arabicPeriod"/>
            </a:pPr>
            <a:r>
              <a:rPr lang="en" sz="1600"/>
              <a:t>Many local restaurants also offer free internet including Sweetie’s Place, McDonalds, and Millers Soda Shop.</a:t>
            </a:r>
            <a:endParaRPr sz="1600"/>
          </a:p>
          <a:p>
            <a:pPr indent="-330200" lvl="0" marL="457200" rtl="0" algn="l">
              <a:spcBef>
                <a:spcPts val="1600"/>
              </a:spcBef>
              <a:spcAft>
                <a:spcPts val="0"/>
              </a:spcAft>
              <a:buSzPts val="1600"/>
              <a:buAutoNum type="arabicPeriod"/>
            </a:pPr>
            <a:r>
              <a:rPr lang="en" sz="1600"/>
              <a:t>The Hope House offers family resources and can be reached at 205-625-4673</a:t>
            </a:r>
            <a:endParaRPr sz="1600"/>
          </a:p>
          <a:p>
            <a:pPr indent="0" lvl="0" marL="0" rtl="0" algn="l">
              <a:spcBef>
                <a:spcPts val="1600"/>
              </a:spcBef>
              <a:spcAft>
                <a:spcPts val="1600"/>
              </a:spcAft>
              <a:buNone/>
            </a:pPr>
            <a:r>
              <a:t/>
            </a:r>
            <a:endParaRPr sz="1600"/>
          </a:p>
        </p:txBody>
      </p:sp>
      <p:pic>
        <p:nvPicPr>
          <p:cNvPr id="86" name="Google Shape;86;p17"/>
          <p:cNvPicPr preferRelativeResize="0"/>
          <p:nvPr/>
        </p:nvPicPr>
        <p:blipFill>
          <a:blip r:embed="rId3">
            <a:alphaModFix/>
          </a:blip>
          <a:stretch>
            <a:fillRect/>
          </a:stretch>
        </p:blipFill>
        <p:spPr>
          <a:xfrm>
            <a:off x="4464000" y="1210625"/>
            <a:ext cx="4527601" cy="30198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Participation in IEP meetings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What can I do to be prepared for my child’s meeting?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idx="1" type="body"/>
          </p:nvPr>
        </p:nvSpPr>
        <p:spPr>
          <a:xfrm>
            <a:off x="311700" y="1171675"/>
            <a:ext cx="39999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t>Bring your child’s needs and strengths to the table. . . </a:t>
            </a:r>
            <a:endParaRPr b="1" sz="1800"/>
          </a:p>
          <a:p>
            <a:pPr indent="0" lvl="0" marL="0" rtl="0" algn="l">
              <a:spcBef>
                <a:spcPts val="1600"/>
              </a:spcBef>
              <a:spcAft>
                <a:spcPts val="0"/>
              </a:spcAft>
              <a:buNone/>
            </a:pPr>
            <a:r>
              <a:rPr lang="en" sz="1600"/>
              <a:t>You know your child in a completely different setting that your child’s teachers do. Come prepared to discuss your child’s strengths and needs at home. </a:t>
            </a:r>
            <a:endParaRPr sz="1600"/>
          </a:p>
          <a:p>
            <a:pPr indent="0" lvl="0" marL="0" rtl="0" algn="l">
              <a:spcBef>
                <a:spcPts val="1600"/>
              </a:spcBef>
              <a:spcAft>
                <a:spcPts val="0"/>
              </a:spcAft>
              <a:buNone/>
            </a:pPr>
            <a:r>
              <a:rPr lang="en" sz="1600"/>
              <a:t>How is homework?</a:t>
            </a:r>
            <a:endParaRPr sz="1600"/>
          </a:p>
          <a:p>
            <a:pPr indent="0" lvl="0" marL="0" rtl="0" algn="l">
              <a:spcBef>
                <a:spcPts val="1600"/>
              </a:spcBef>
              <a:spcAft>
                <a:spcPts val="0"/>
              </a:spcAft>
              <a:buNone/>
            </a:pPr>
            <a:r>
              <a:rPr lang="en" sz="1600"/>
              <a:t>What motivate your child?</a:t>
            </a:r>
            <a:endParaRPr sz="1600"/>
          </a:p>
          <a:p>
            <a:pPr indent="0" lvl="0" marL="0" rtl="0" algn="l">
              <a:spcBef>
                <a:spcPts val="1600"/>
              </a:spcBef>
              <a:spcAft>
                <a:spcPts val="1600"/>
              </a:spcAft>
              <a:buNone/>
            </a:pPr>
            <a:r>
              <a:rPr lang="en" sz="1600"/>
              <a:t>What interests your child?</a:t>
            </a:r>
            <a:endParaRPr sz="1600"/>
          </a:p>
        </p:txBody>
      </p:sp>
      <p:sp>
        <p:nvSpPr>
          <p:cNvPr id="102" name="Google Shape;102;p20"/>
          <p:cNvSpPr txBox="1"/>
          <p:nvPr>
            <p:ph idx="2" type="body"/>
          </p:nvPr>
        </p:nvSpPr>
        <p:spPr>
          <a:xfrm>
            <a:off x="4832400" y="1171675"/>
            <a:ext cx="39999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t>Speak up</a:t>
            </a:r>
            <a:endParaRPr b="1" sz="1800"/>
          </a:p>
          <a:p>
            <a:pPr indent="0" lvl="0" marL="0" rtl="0" algn="l">
              <a:spcBef>
                <a:spcPts val="1600"/>
              </a:spcBef>
              <a:spcAft>
                <a:spcPts val="1600"/>
              </a:spcAft>
              <a:buNone/>
            </a:pPr>
            <a:r>
              <a:rPr lang="en" sz="1600"/>
              <a:t>You are such a valuable asset to our team and we need to hear from you. Don’t be afraid to ask questions, ask for clarification and make suggestions.</a:t>
            </a:r>
            <a:endParaRPr sz="1600"/>
          </a:p>
        </p:txBody>
      </p:sp>
      <p:sp>
        <p:nvSpPr>
          <p:cNvPr id="103" name="Google Shape;103;p20"/>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IEP Meeting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Related Services</a:t>
            </a:r>
            <a:endParaRPr/>
          </a:p>
        </p:txBody>
      </p:sp>
      <p:sp>
        <p:nvSpPr>
          <p:cNvPr id="109" name="Google Shape;109;p21"/>
          <p:cNvSpPr txBox="1"/>
          <p:nvPr>
            <p:ph idx="1" type="body"/>
          </p:nvPr>
        </p:nvSpPr>
        <p:spPr>
          <a:xfrm>
            <a:off x="311700" y="1171675"/>
            <a:ext cx="39999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Your child may qualify for and </a:t>
            </a:r>
            <a:r>
              <a:rPr lang="en"/>
              <a:t>exhibit</a:t>
            </a:r>
            <a:r>
              <a:rPr lang="en"/>
              <a:t> a need for the following related services in the schools:</a:t>
            </a:r>
            <a:endParaRPr/>
          </a:p>
          <a:p>
            <a:pPr indent="0" lvl="0" marL="0" rtl="0" algn="l">
              <a:spcBef>
                <a:spcPts val="1600"/>
              </a:spcBef>
              <a:spcAft>
                <a:spcPts val="0"/>
              </a:spcAft>
              <a:buNone/>
            </a:pPr>
            <a:r>
              <a:rPr lang="en"/>
              <a:t>Occupation Therapy</a:t>
            </a:r>
            <a:endParaRPr/>
          </a:p>
          <a:p>
            <a:pPr indent="0" lvl="0" marL="0" rtl="0" algn="l">
              <a:spcBef>
                <a:spcPts val="1600"/>
              </a:spcBef>
              <a:spcAft>
                <a:spcPts val="0"/>
              </a:spcAft>
              <a:buNone/>
            </a:pPr>
            <a:r>
              <a:rPr lang="en"/>
              <a:t>Physical Therapy</a:t>
            </a:r>
            <a:endParaRPr/>
          </a:p>
          <a:p>
            <a:pPr indent="0" lvl="0" marL="0" rtl="0" algn="l">
              <a:spcBef>
                <a:spcPts val="1600"/>
              </a:spcBef>
              <a:spcAft>
                <a:spcPts val="0"/>
              </a:spcAft>
              <a:buNone/>
            </a:pPr>
            <a:r>
              <a:rPr lang="en"/>
              <a:t>Vision Therapy</a:t>
            </a:r>
            <a:endParaRPr/>
          </a:p>
          <a:p>
            <a:pPr indent="0" lvl="0" marL="0" rtl="0" algn="l">
              <a:spcBef>
                <a:spcPts val="1600"/>
              </a:spcBef>
              <a:spcAft>
                <a:spcPts val="1600"/>
              </a:spcAft>
              <a:buNone/>
            </a:pPr>
            <a:r>
              <a:rPr lang="en"/>
              <a:t>Speech Therapy </a:t>
            </a:r>
            <a:endParaRPr/>
          </a:p>
        </p:txBody>
      </p:sp>
      <p:sp>
        <p:nvSpPr>
          <p:cNvPr id="110" name="Google Shape;110;p21"/>
          <p:cNvSpPr txBox="1"/>
          <p:nvPr>
            <p:ph idx="2" type="body"/>
          </p:nvPr>
        </p:nvSpPr>
        <p:spPr>
          <a:xfrm>
            <a:off x="4832400" y="1171675"/>
            <a:ext cx="39999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If you are unsure if your child has needs in this area please contact your child’s teacher.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